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8" r:id="rId2"/>
  </p:sldMasterIdLst>
  <p:notesMasterIdLst>
    <p:notesMasterId r:id="rId24"/>
  </p:notesMasterIdLst>
  <p:sldIdLst>
    <p:sldId id="274" r:id="rId3"/>
    <p:sldId id="277" r:id="rId4"/>
    <p:sldId id="280" r:id="rId5"/>
    <p:sldId id="283" r:id="rId6"/>
    <p:sldId id="286" r:id="rId7"/>
    <p:sldId id="289" r:id="rId8"/>
    <p:sldId id="292" r:id="rId9"/>
    <p:sldId id="295" r:id="rId10"/>
    <p:sldId id="298" r:id="rId11"/>
    <p:sldId id="256" r:id="rId12"/>
    <p:sldId id="257" r:id="rId13"/>
    <p:sldId id="258" r:id="rId14"/>
    <p:sldId id="259" r:id="rId15"/>
    <p:sldId id="260" r:id="rId16"/>
    <p:sldId id="299" r:id="rId17"/>
    <p:sldId id="261" r:id="rId18"/>
    <p:sldId id="300" r:id="rId19"/>
    <p:sldId id="262" r:id="rId20"/>
    <p:sldId id="301" r:id="rId21"/>
    <p:sldId id="263" r:id="rId22"/>
    <p:sldId id="302" r:id="rId23"/>
  </p:sldIdLst>
  <p:sldSz cx="14630400" cy="8229600"/>
  <p:notesSz cx="8229600" cy="14630400"/>
  <p:embeddedFontLst>
    <p:embeddedFont>
      <p:font typeface="Roboto" panose="02000000000000000000" pitchFamily="2" charset="0"/>
      <p:regular r:id="rId25"/>
      <p:bold r:id="rId26"/>
    </p:embeddedFont>
    <p:embeddedFont>
      <p:font typeface="Roboto Medium" panose="02000000000000000000" pitchFamily="2" charset="0"/>
      <p:regular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65" autoAdjust="0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3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4770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1722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3035"/>
          </a:solidFill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</p:spPr>
        <p:txBody>
          <a:bodyPr/>
          <a:lstStyle/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2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microsoft.com/office/2007/relationships/hdphoto" Target="../media/hdphoto1.wdp"/><Relationship Id="rId9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5041" y="3034145"/>
            <a:ext cx="7109460" cy="216130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sz="11500" b="1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Hospital</a:t>
            </a:r>
            <a:r>
              <a:rPr lang="en-US" sz="6600" b="1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 Management System – Backend</a:t>
            </a:r>
            <a:endParaRPr lang="en-US" sz="66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61722">
              <a:alpha val="80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4" name="Text 1"/>
          <p:cNvSpPr/>
          <p:nvPr/>
        </p:nvSpPr>
        <p:spPr>
          <a:xfrm>
            <a:off x="793790" y="3090743"/>
            <a:ext cx="130428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Healthcare System Architecture and API Documentation</a:t>
            </a:r>
            <a:endParaRPr lang="en-US" sz="4450"/>
          </a:p>
        </p:txBody>
      </p:sp>
      <p:sp>
        <p:nvSpPr>
          <p:cNvPr id="5" name="Text 2"/>
          <p:cNvSpPr/>
          <p:nvPr/>
        </p:nvSpPr>
        <p:spPr>
          <a:xfrm>
            <a:off x="793790" y="4848463"/>
            <a:ext cx="1304282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Overview of system architecture (Controller → Service → Repo → DB → API).</a:t>
            </a:r>
            <a:endParaRPr lang="en-US"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16549"/>
            <a:ext cx="700063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Entity Relationship Diagram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07895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4" name="Text 2"/>
          <p:cNvSpPr/>
          <p:nvPr/>
        </p:nvSpPr>
        <p:spPr>
          <a:xfrm>
            <a:off x="1028224" y="33133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Patient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1028224" y="3803809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entity storing patient information</a:t>
            </a:r>
            <a:endParaRPr lang="en-US" sz="1750"/>
          </a:p>
        </p:txBody>
      </p:sp>
      <p:sp>
        <p:nvSpPr>
          <p:cNvPr id="6" name="Shape 4"/>
          <p:cNvSpPr/>
          <p:nvPr/>
        </p:nvSpPr>
        <p:spPr>
          <a:xfrm>
            <a:off x="5216962" y="307895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7" name="Text 5"/>
          <p:cNvSpPr/>
          <p:nvPr/>
        </p:nvSpPr>
        <p:spPr>
          <a:xfrm>
            <a:off x="5451396" y="33133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Doctor</a:t>
            </a:r>
            <a:endParaRPr lang="en-US" sz="2200"/>
          </a:p>
        </p:txBody>
      </p:sp>
      <p:sp>
        <p:nvSpPr>
          <p:cNvPr id="8" name="Text 6"/>
          <p:cNvSpPr/>
          <p:nvPr/>
        </p:nvSpPr>
        <p:spPr>
          <a:xfrm>
            <a:off x="5451396" y="3803809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Primary entity storing doctor information</a:t>
            </a:r>
            <a:endParaRPr lang="en-US" sz="1750"/>
          </a:p>
        </p:txBody>
      </p:sp>
      <p:sp>
        <p:nvSpPr>
          <p:cNvPr id="9" name="Shape 7"/>
          <p:cNvSpPr/>
          <p:nvPr/>
        </p:nvSpPr>
        <p:spPr>
          <a:xfrm>
            <a:off x="9640133" y="3078956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0" name="Text 8"/>
          <p:cNvSpPr/>
          <p:nvPr/>
        </p:nvSpPr>
        <p:spPr>
          <a:xfrm>
            <a:off x="9874568" y="331339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Appointment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9874568" y="3803809"/>
            <a:ext cx="3727490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Relationship between patients and doctors</a:t>
            </a:r>
            <a:endParaRPr lang="en-US" sz="1750"/>
          </a:p>
        </p:txBody>
      </p:sp>
      <p:sp>
        <p:nvSpPr>
          <p:cNvPr id="12" name="Shape 10"/>
          <p:cNvSpPr/>
          <p:nvPr/>
        </p:nvSpPr>
        <p:spPr>
          <a:xfrm>
            <a:off x="793790" y="499086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28224" y="52252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Medical Record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1028224" y="5715714"/>
            <a:ext cx="59391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 health documentation</a:t>
            </a:r>
            <a:endParaRPr lang="en-US" sz="1750"/>
          </a:p>
        </p:txBody>
      </p:sp>
      <p:sp>
        <p:nvSpPr>
          <p:cNvPr id="15" name="Shape 13"/>
          <p:cNvSpPr/>
          <p:nvPr/>
        </p:nvSpPr>
        <p:spPr>
          <a:xfrm>
            <a:off x="7428667" y="4990862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6" name="Text 14"/>
          <p:cNvSpPr/>
          <p:nvPr/>
        </p:nvSpPr>
        <p:spPr>
          <a:xfrm>
            <a:off x="7663101" y="522529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DoctorPatient</a:t>
            </a:r>
            <a:endParaRPr lang="en-US" sz="2200"/>
          </a:p>
        </p:txBody>
      </p:sp>
      <p:sp>
        <p:nvSpPr>
          <p:cNvPr id="17" name="Text 15"/>
          <p:cNvSpPr/>
          <p:nvPr/>
        </p:nvSpPr>
        <p:spPr>
          <a:xfrm>
            <a:off x="7663101" y="5715714"/>
            <a:ext cx="593919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Many-to-many relationship mapping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4105"/>
            <a:ext cx="7556421" cy="106322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Authentication and Authorization Workflow</a:t>
            </a:r>
            <a:endParaRPr lang="en-US" sz="33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32484"/>
            <a:ext cx="850583" cy="10207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9523" y="2902506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Login</a:t>
            </a:r>
            <a:endParaRPr lang="en-US" sz="1650"/>
          </a:p>
        </p:txBody>
      </p:sp>
      <p:sp>
        <p:nvSpPr>
          <p:cNvPr id="6" name="Text 2"/>
          <p:cNvSpPr/>
          <p:nvPr/>
        </p:nvSpPr>
        <p:spPr>
          <a:xfrm>
            <a:off x="1899523" y="3270290"/>
            <a:ext cx="64506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Credentials submitted to backend</a:t>
            </a:r>
            <a:endParaRPr lang="en-US" sz="13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53207"/>
            <a:ext cx="850583" cy="102072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9523" y="3923228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JWT Generation</a:t>
            </a:r>
            <a:endParaRPr lang="en-US" sz="1650"/>
          </a:p>
        </p:txBody>
      </p:sp>
      <p:sp>
        <p:nvSpPr>
          <p:cNvPr id="9" name="Text 4"/>
          <p:cNvSpPr/>
          <p:nvPr/>
        </p:nvSpPr>
        <p:spPr>
          <a:xfrm>
            <a:off x="1899523" y="4291012"/>
            <a:ext cx="64506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Backend validates and issues token</a:t>
            </a:r>
            <a:endParaRPr lang="en-US" sz="13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773930"/>
            <a:ext cx="850583" cy="102072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9523" y="4943951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Token Storage</a:t>
            </a:r>
            <a:endParaRPr lang="en-US" sz="1650"/>
          </a:p>
        </p:txBody>
      </p:sp>
      <p:sp>
        <p:nvSpPr>
          <p:cNvPr id="12" name="Text 6"/>
          <p:cNvSpPr/>
          <p:nvPr/>
        </p:nvSpPr>
        <p:spPr>
          <a:xfrm>
            <a:off x="1899523" y="5311735"/>
            <a:ext cx="64506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Frontend stores JWT securely</a:t>
            </a:r>
            <a:endParaRPr lang="en-US" sz="13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5794653"/>
            <a:ext cx="850583" cy="102072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99523" y="5964674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 Access</a:t>
            </a:r>
            <a:endParaRPr lang="en-US" sz="1650"/>
          </a:p>
        </p:txBody>
      </p:sp>
      <p:sp>
        <p:nvSpPr>
          <p:cNvPr id="15" name="Text 8"/>
          <p:cNvSpPr/>
          <p:nvPr/>
        </p:nvSpPr>
        <p:spPr>
          <a:xfrm>
            <a:off x="1899523" y="6332458"/>
            <a:ext cx="645068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Token sent with each request</a:t>
            </a:r>
            <a:endParaRPr 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4009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CRUD Operations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2642949"/>
            <a:ext cx="7556421" cy="3992642"/>
          </a:xfrm>
          <a:prstGeom prst="roundRect">
            <a:avLst>
              <a:gd name="adj" fmla="val 238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Shape 2"/>
          <p:cNvSpPr/>
          <p:nvPr/>
        </p:nvSpPr>
        <p:spPr>
          <a:xfrm>
            <a:off x="6287810" y="265056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6" name="Text 3"/>
          <p:cNvSpPr/>
          <p:nvPr/>
        </p:nvSpPr>
        <p:spPr>
          <a:xfrm>
            <a:off x="6514981" y="279427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8026956" y="279427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9535120" y="279427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Read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11043285" y="279427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</a:t>
            </a:r>
            <a:endParaRPr lang="en-US" sz="1750"/>
          </a:p>
        </p:txBody>
      </p:sp>
      <p:sp>
        <p:nvSpPr>
          <p:cNvPr id="10" name="Text 7"/>
          <p:cNvSpPr/>
          <p:nvPr/>
        </p:nvSpPr>
        <p:spPr>
          <a:xfrm>
            <a:off x="12551450" y="279427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</a:t>
            </a:r>
            <a:endParaRPr lang="en-US" sz="1750"/>
          </a:p>
        </p:txBody>
      </p:sp>
      <p:sp>
        <p:nvSpPr>
          <p:cNvPr id="11" name="Shape 8"/>
          <p:cNvSpPr/>
          <p:nvPr/>
        </p:nvSpPr>
        <p:spPr>
          <a:xfrm>
            <a:off x="6287810" y="3300889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12" name="Text 9"/>
          <p:cNvSpPr/>
          <p:nvPr/>
        </p:nvSpPr>
        <p:spPr>
          <a:xfrm>
            <a:off x="6514981" y="34445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Patients</a:t>
            </a:r>
            <a:endParaRPr lang="en-US" sz="1750"/>
          </a:p>
        </p:txBody>
      </p:sp>
      <p:sp>
        <p:nvSpPr>
          <p:cNvPr id="13" name="Text 10"/>
          <p:cNvSpPr/>
          <p:nvPr/>
        </p:nvSpPr>
        <p:spPr>
          <a:xfrm>
            <a:off x="8026956" y="34445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9535120" y="34445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15" name="Text 12"/>
          <p:cNvSpPr/>
          <p:nvPr/>
        </p:nvSpPr>
        <p:spPr>
          <a:xfrm>
            <a:off x="11043285" y="344459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16" name="Text 13"/>
          <p:cNvSpPr/>
          <p:nvPr/>
        </p:nvSpPr>
        <p:spPr>
          <a:xfrm>
            <a:off x="12551450" y="344459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17" name="Shape 14"/>
          <p:cNvSpPr/>
          <p:nvPr/>
        </p:nvSpPr>
        <p:spPr>
          <a:xfrm>
            <a:off x="6287810" y="3951208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18" name="Text 15"/>
          <p:cNvSpPr/>
          <p:nvPr/>
        </p:nvSpPr>
        <p:spPr>
          <a:xfrm>
            <a:off x="6514981" y="409491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Doctors</a:t>
            </a:r>
            <a:endParaRPr lang="en-US" sz="1750"/>
          </a:p>
        </p:txBody>
      </p:sp>
      <p:sp>
        <p:nvSpPr>
          <p:cNvPr id="19" name="Text 16"/>
          <p:cNvSpPr/>
          <p:nvPr/>
        </p:nvSpPr>
        <p:spPr>
          <a:xfrm>
            <a:off x="8026956" y="409491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20" name="Text 17"/>
          <p:cNvSpPr/>
          <p:nvPr/>
        </p:nvSpPr>
        <p:spPr>
          <a:xfrm>
            <a:off x="9535120" y="409491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21" name="Text 18"/>
          <p:cNvSpPr/>
          <p:nvPr/>
        </p:nvSpPr>
        <p:spPr>
          <a:xfrm>
            <a:off x="11043285" y="4094917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22" name="Text 19"/>
          <p:cNvSpPr/>
          <p:nvPr/>
        </p:nvSpPr>
        <p:spPr>
          <a:xfrm>
            <a:off x="12551450" y="4094917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23" name="Shape 20"/>
          <p:cNvSpPr/>
          <p:nvPr/>
        </p:nvSpPr>
        <p:spPr>
          <a:xfrm>
            <a:off x="6287810" y="460152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24" name="Text 21"/>
          <p:cNvSpPr/>
          <p:nvPr/>
        </p:nvSpPr>
        <p:spPr>
          <a:xfrm>
            <a:off x="6514981" y="4745236"/>
            <a:ext cx="105072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Appointments</a:t>
            </a:r>
            <a:endParaRPr lang="en-US" sz="1750"/>
          </a:p>
        </p:txBody>
      </p:sp>
      <p:sp>
        <p:nvSpPr>
          <p:cNvPr id="25" name="Text 22"/>
          <p:cNvSpPr/>
          <p:nvPr/>
        </p:nvSpPr>
        <p:spPr>
          <a:xfrm>
            <a:off x="8026956" y="4745236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26" name="Text 23"/>
          <p:cNvSpPr/>
          <p:nvPr/>
        </p:nvSpPr>
        <p:spPr>
          <a:xfrm>
            <a:off x="9535120" y="4745236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27" name="Text 24"/>
          <p:cNvSpPr/>
          <p:nvPr/>
        </p:nvSpPr>
        <p:spPr>
          <a:xfrm>
            <a:off x="11043285" y="4745236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28" name="Text 25"/>
          <p:cNvSpPr/>
          <p:nvPr/>
        </p:nvSpPr>
        <p:spPr>
          <a:xfrm>
            <a:off x="12551450" y="4745236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29" name="Shape 26"/>
          <p:cNvSpPr/>
          <p:nvPr/>
        </p:nvSpPr>
        <p:spPr>
          <a:xfrm>
            <a:off x="6287810" y="5614749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/>
          <a:p>
            <a:endParaRPr/>
          </a:p>
        </p:txBody>
      </p:sp>
      <p:sp>
        <p:nvSpPr>
          <p:cNvPr id="30" name="Text 27"/>
          <p:cNvSpPr/>
          <p:nvPr/>
        </p:nvSpPr>
        <p:spPr>
          <a:xfrm>
            <a:off x="6514981" y="5758458"/>
            <a:ext cx="105072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Medical Records</a:t>
            </a:r>
            <a:endParaRPr lang="en-US" sz="1750"/>
          </a:p>
        </p:txBody>
      </p:sp>
      <p:sp>
        <p:nvSpPr>
          <p:cNvPr id="31" name="Text 28"/>
          <p:cNvSpPr/>
          <p:nvPr/>
        </p:nvSpPr>
        <p:spPr>
          <a:xfrm>
            <a:off x="8026956" y="575845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32" name="Text 29"/>
          <p:cNvSpPr/>
          <p:nvPr/>
        </p:nvSpPr>
        <p:spPr>
          <a:xfrm>
            <a:off x="9535120" y="575845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33" name="Text 30"/>
          <p:cNvSpPr/>
          <p:nvPr/>
        </p:nvSpPr>
        <p:spPr>
          <a:xfrm>
            <a:off x="11043285" y="5758458"/>
            <a:ext cx="104691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  <p:sp>
        <p:nvSpPr>
          <p:cNvPr id="34" name="Text 31"/>
          <p:cNvSpPr/>
          <p:nvPr/>
        </p:nvSpPr>
        <p:spPr>
          <a:xfrm>
            <a:off x="12551450" y="5758458"/>
            <a:ext cx="105072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✓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187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Patient API Endpoints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8455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888099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923461"/>
            <a:ext cx="320873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GET /Patient/{id}/records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530906" y="3413879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all medical records for a patient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7457003" y="28455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074" y="2888099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94119" y="2923461"/>
            <a:ext cx="400061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GET /Patient/{id}/appointments</a:t>
            </a:r>
            <a:endParaRPr lang="en-US" sz="2200"/>
          </a:p>
        </p:txBody>
      </p:sp>
      <p:sp>
        <p:nvSpPr>
          <p:cNvPr id="10" name="Text 6"/>
          <p:cNvSpPr/>
          <p:nvPr/>
        </p:nvSpPr>
        <p:spPr>
          <a:xfrm>
            <a:off x="8194119" y="3413879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all appointments for a patient</a:t>
            </a:r>
            <a:endParaRPr lang="en-US" sz="1750"/>
          </a:p>
        </p:txBody>
      </p:sp>
      <p:sp>
        <p:nvSpPr>
          <p:cNvPr id="11" name="Shape 7"/>
          <p:cNvSpPr/>
          <p:nvPr/>
        </p:nvSpPr>
        <p:spPr>
          <a:xfrm>
            <a:off x="793790" y="42304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272915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530906" y="430827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GET /Patient/Filter</a:t>
            </a:r>
            <a:endParaRPr lang="en-US" sz="2200"/>
          </a:p>
        </p:txBody>
      </p:sp>
      <p:sp>
        <p:nvSpPr>
          <p:cNvPr id="14" name="Text 9"/>
          <p:cNvSpPr/>
          <p:nvPr/>
        </p:nvSpPr>
        <p:spPr>
          <a:xfrm>
            <a:off x="1530906" y="4798695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 patients by name or criteria</a:t>
            </a:r>
            <a:endParaRPr lang="en-US" sz="1750"/>
          </a:p>
        </p:txBody>
      </p:sp>
      <p:sp>
        <p:nvSpPr>
          <p:cNvPr id="15" name="Shape 10"/>
          <p:cNvSpPr/>
          <p:nvPr/>
        </p:nvSpPr>
        <p:spPr>
          <a:xfrm>
            <a:off x="7457003" y="42304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074" y="4272915"/>
            <a:ext cx="340162" cy="4252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194119" y="4308277"/>
            <a:ext cx="555093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POST /Patient/{id}/assign-doctor/{doctorId}</a:t>
            </a:r>
            <a:endParaRPr lang="en-US" sz="2200"/>
          </a:p>
        </p:txBody>
      </p:sp>
      <p:sp>
        <p:nvSpPr>
          <p:cNvPr id="18" name="Text 12"/>
          <p:cNvSpPr/>
          <p:nvPr/>
        </p:nvSpPr>
        <p:spPr>
          <a:xfrm>
            <a:off x="8194119" y="4798695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Assign a doctor to a patient</a:t>
            </a:r>
            <a:endParaRPr lang="en-US" sz="1750"/>
          </a:p>
        </p:txBody>
      </p:sp>
      <p:sp>
        <p:nvSpPr>
          <p:cNvPr id="19" name="Shape 13"/>
          <p:cNvSpPr/>
          <p:nvPr/>
        </p:nvSpPr>
        <p:spPr>
          <a:xfrm>
            <a:off x="793790" y="56152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60" y="5657731"/>
            <a:ext cx="340162" cy="425291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530906" y="5693093"/>
            <a:ext cx="521005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POST /Patient/{id}/rate-doctor/{doctorId}</a:t>
            </a:r>
            <a:endParaRPr lang="en-US" sz="2200"/>
          </a:p>
        </p:txBody>
      </p:sp>
      <p:sp>
        <p:nvSpPr>
          <p:cNvPr id="22" name="Text 15"/>
          <p:cNvSpPr/>
          <p:nvPr/>
        </p:nvSpPr>
        <p:spPr>
          <a:xfrm>
            <a:off x="1530906" y="6183511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Rate a doctor</a:t>
            </a:r>
            <a:endParaRPr lang="en-US" sz="1750"/>
          </a:p>
        </p:txBody>
      </p:sp>
      <p:sp>
        <p:nvSpPr>
          <p:cNvPr id="23" name="Shape 16"/>
          <p:cNvSpPr/>
          <p:nvPr/>
        </p:nvSpPr>
        <p:spPr>
          <a:xfrm>
            <a:off x="7457003" y="561522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074" y="5657731"/>
            <a:ext cx="340162" cy="425291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8194119" y="5693093"/>
            <a:ext cx="321385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GET /Patient/{id}/doctors</a:t>
            </a:r>
            <a:endParaRPr lang="en-US" sz="2200"/>
          </a:p>
        </p:txBody>
      </p:sp>
      <p:sp>
        <p:nvSpPr>
          <p:cNvPr id="26" name="Text 18"/>
          <p:cNvSpPr/>
          <p:nvPr/>
        </p:nvSpPr>
        <p:spPr>
          <a:xfrm>
            <a:off x="8194119" y="6183511"/>
            <a:ext cx="5642610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doctors linked to a patient</a:t>
            </a:r>
            <a:endParaRPr lang="en-US" sz="1750"/>
          </a:p>
        </p:txBody>
      </p:sp>
      <p:pic>
        <p:nvPicPr>
          <p:cNvPr id="45" name="Graphic 44" descr="Man with solid fill">
            <a:extLst>
              <a:ext uri="{FF2B5EF4-FFF2-40B4-BE49-F238E27FC236}">
                <a16:creationId xmlns:a16="http://schemas.microsoft.com/office/drawing/2014/main" id="{FCCC8E55-C73C-9DEB-02B7-B05A71FD24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90289" y="158037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0ED6D-9642-13B6-DB1C-202496026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238" y="0"/>
            <a:ext cx="12813923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95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Doctor API Endpoints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4841081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49606E"/>
          </a:solidFill>
        </p:spPr>
        <p:txBody>
          <a:bodyPr/>
          <a:lstStyle/>
          <a:p>
            <a:endParaRPr/>
          </a:p>
        </p:txBody>
      </p:sp>
      <p:sp>
        <p:nvSpPr>
          <p:cNvPr id="4" name="Shape 2"/>
          <p:cNvSpPr/>
          <p:nvPr/>
        </p:nvSpPr>
        <p:spPr>
          <a:xfrm>
            <a:off x="2117408" y="4160639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16FFBB"/>
          </a:solidFill>
          <a:ln>
            <a:noFill/>
          </a:ln>
        </p:spPr>
        <p:txBody>
          <a:bodyPr/>
          <a:lstStyle/>
          <a:p>
            <a:endParaRPr/>
          </a:p>
        </p:txBody>
      </p:sp>
      <p:sp>
        <p:nvSpPr>
          <p:cNvPr id="5" name="Shape 3"/>
          <p:cNvSpPr/>
          <p:nvPr/>
        </p:nvSpPr>
        <p:spPr>
          <a:xfrm>
            <a:off x="1877497" y="4585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6FFBB"/>
          </a:solidFill>
          <a:ln w="7620">
            <a:solidFill>
              <a:srgbClr val="16FFBB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2567" y="4628436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20544" y="3137654"/>
            <a:ext cx="2224207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/Doctor/{id}/patients</a:t>
            </a:r>
            <a:endParaRPr lang="en-US" sz="1400"/>
          </a:p>
        </p:txBody>
      </p:sp>
      <p:sp>
        <p:nvSpPr>
          <p:cNvPr id="8" name="Text 5"/>
          <p:cNvSpPr/>
          <p:nvPr/>
        </p:nvSpPr>
        <p:spPr>
          <a:xfrm>
            <a:off x="888802" y="3579018"/>
            <a:ext cx="2518172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all patients under a doctor</a:t>
            </a:r>
            <a:endParaRPr lang="en-US" sz="1400"/>
          </a:p>
        </p:txBody>
      </p:sp>
      <p:sp>
        <p:nvSpPr>
          <p:cNvPr id="9" name="Shape 6"/>
          <p:cNvSpPr/>
          <p:nvPr/>
        </p:nvSpPr>
        <p:spPr>
          <a:xfrm>
            <a:off x="3598069" y="484108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9606E"/>
          </a:solidFill>
        </p:spPr>
        <p:txBody>
          <a:bodyPr/>
          <a:lstStyle/>
          <a:p>
            <a:endParaRPr/>
          </a:p>
        </p:txBody>
      </p:sp>
      <p:sp>
        <p:nvSpPr>
          <p:cNvPr id="10" name="Shape 7"/>
          <p:cNvSpPr/>
          <p:nvPr/>
        </p:nvSpPr>
        <p:spPr>
          <a:xfrm>
            <a:off x="3358158" y="4585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noFill/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3228" y="4628436"/>
            <a:ext cx="340162" cy="42529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501265" y="5748338"/>
            <a:ext cx="2224207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/Doctor/Filter</a:t>
            </a:r>
            <a:endParaRPr lang="en-US" sz="1400"/>
          </a:p>
        </p:txBody>
      </p:sp>
      <p:sp>
        <p:nvSpPr>
          <p:cNvPr id="13" name="Text 9"/>
          <p:cNvSpPr/>
          <p:nvPr/>
        </p:nvSpPr>
        <p:spPr>
          <a:xfrm>
            <a:off x="2501265" y="6174700"/>
            <a:ext cx="2224207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Filter doctors by specialty or years of experience</a:t>
            </a:r>
            <a:endParaRPr lang="en-US" sz="1400"/>
          </a:p>
        </p:txBody>
      </p:sp>
      <p:sp>
        <p:nvSpPr>
          <p:cNvPr id="14" name="Shape 10"/>
          <p:cNvSpPr/>
          <p:nvPr/>
        </p:nvSpPr>
        <p:spPr>
          <a:xfrm>
            <a:off x="5078849" y="4160639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9606E"/>
          </a:solidFill>
        </p:spPr>
        <p:txBody>
          <a:bodyPr/>
          <a:lstStyle/>
          <a:p>
            <a:endParaRPr/>
          </a:p>
        </p:txBody>
      </p:sp>
      <p:sp>
        <p:nvSpPr>
          <p:cNvPr id="15" name="Shape 11"/>
          <p:cNvSpPr/>
          <p:nvPr/>
        </p:nvSpPr>
        <p:spPr>
          <a:xfrm>
            <a:off x="4838938" y="4585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008" y="4628436"/>
            <a:ext cx="340162" cy="42529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688080" y="3154085"/>
            <a:ext cx="2518172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/Doctor/{id}/appointments</a:t>
            </a:r>
            <a:endParaRPr lang="en-US" sz="1400"/>
          </a:p>
        </p:txBody>
      </p:sp>
      <p:sp>
        <p:nvSpPr>
          <p:cNvPr id="18" name="Text 13"/>
          <p:cNvSpPr/>
          <p:nvPr/>
        </p:nvSpPr>
        <p:spPr>
          <a:xfrm>
            <a:off x="3981926" y="3643551"/>
            <a:ext cx="2224326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doctor's appointments</a:t>
            </a:r>
            <a:endParaRPr lang="en-US" sz="1400"/>
          </a:p>
        </p:txBody>
      </p:sp>
      <p:sp>
        <p:nvSpPr>
          <p:cNvPr id="19" name="Shape 14"/>
          <p:cNvSpPr/>
          <p:nvPr/>
        </p:nvSpPr>
        <p:spPr>
          <a:xfrm>
            <a:off x="6559510" y="484108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9606E"/>
          </a:solidFill>
        </p:spPr>
        <p:txBody>
          <a:bodyPr/>
          <a:lstStyle/>
          <a:p>
            <a:endParaRPr/>
          </a:p>
        </p:txBody>
      </p:sp>
      <p:sp>
        <p:nvSpPr>
          <p:cNvPr id="20" name="Shape 15"/>
          <p:cNvSpPr/>
          <p:nvPr/>
        </p:nvSpPr>
        <p:spPr>
          <a:xfrm>
            <a:off x="6319599" y="4585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670" y="4628436"/>
            <a:ext cx="340162" cy="42529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5462588" y="5748338"/>
            <a:ext cx="2224326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/Doctor/{id}/rating</a:t>
            </a:r>
            <a:endParaRPr lang="en-US" sz="1400"/>
          </a:p>
        </p:txBody>
      </p:sp>
      <p:sp>
        <p:nvSpPr>
          <p:cNvPr id="23" name="Text 17"/>
          <p:cNvSpPr/>
          <p:nvPr/>
        </p:nvSpPr>
        <p:spPr>
          <a:xfrm>
            <a:off x="5462588" y="6174700"/>
            <a:ext cx="2224326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doctor's average rating</a:t>
            </a:r>
            <a:endParaRPr lang="en-US" sz="1400"/>
          </a:p>
        </p:txBody>
      </p:sp>
      <p:sp>
        <p:nvSpPr>
          <p:cNvPr id="24" name="Shape 18"/>
          <p:cNvSpPr/>
          <p:nvPr/>
        </p:nvSpPr>
        <p:spPr>
          <a:xfrm>
            <a:off x="8040172" y="4160639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9606E"/>
          </a:solidFill>
        </p:spPr>
        <p:txBody>
          <a:bodyPr/>
          <a:lstStyle/>
          <a:p>
            <a:endParaRPr/>
          </a:p>
        </p:txBody>
      </p:sp>
      <p:sp>
        <p:nvSpPr>
          <p:cNvPr id="25" name="Shape 19"/>
          <p:cNvSpPr/>
          <p:nvPr/>
        </p:nvSpPr>
        <p:spPr>
          <a:xfrm>
            <a:off x="7800261" y="4585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5331" y="4628436"/>
            <a:ext cx="340162" cy="425291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6528888" y="3154085"/>
            <a:ext cx="3114247" cy="76521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/Doctor/{id}/rating/patient/{pid}</a:t>
            </a:r>
            <a:endParaRPr lang="en-US" sz="1400"/>
          </a:p>
        </p:txBody>
      </p:sp>
      <p:sp>
        <p:nvSpPr>
          <p:cNvPr id="28" name="Text 21"/>
          <p:cNvSpPr/>
          <p:nvPr/>
        </p:nvSpPr>
        <p:spPr>
          <a:xfrm>
            <a:off x="6792587" y="3651600"/>
            <a:ext cx="2680217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Rating given by a specific patient</a:t>
            </a:r>
            <a:endParaRPr lang="en-US" sz="1400"/>
          </a:p>
        </p:txBody>
      </p:sp>
      <p:sp>
        <p:nvSpPr>
          <p:cNvPr id="29" name="Shape 22"/>
          <p:cNvSpPr/>
          <p:nvPr/>
        </p:nvSpPr>
        <p:spPr>
          <a:xfrm>
            <a:off x="9520952" y="484108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9606E"/>
          </a:solidFill>
        </p:spPr>
        <p:txBody>
          <a:bodyPr/>
          <a:lstStyle/>
          <a:p>
            <a:endParaRPr/>
          </a:p>
        </p:txBody>
      </p:sp>
      <p:sp>
        <p:nvSpPr>
          <p:cNvPr id="30" name="Shape 23"/>
          <p:cNvSpPr/>
          <p:nvPr/>
        </p:nvSpPr>
        <p:spPr>
          <a:xfrm>
            <a:off x="9281041" y="4585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6111" y="4628436"/>
            <a:ext cx="340162" cy="425291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8236948" y="5748338"/>
            <a:ext cx="2608183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/Doctor/{id}/rating/average</a:t>
            </a:r>
            <a:endParaRPr lang="en-US" sz="1400"/>
          </a:p>
        </p:txBody>
      </p:sp>
      <p:sp>
        <p:nvSpPr>
          <p:cNvPr id="33" name="Text 25"/>
          <p:cNvSpPr/>
          <p:nvPr/>
        </p:nvSpPr>
        <p:spPr>
          <a:xfrm>
            <a:off x="8391668" y="6173463"/>
            <a:ext cx="2224326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Average doctor rating</a:t>
            </a:r>
            <a:endParaRPr lang="en-US" sz="1400"/>
          </a:p>
        </p:txBody>
      </p:sp>
      <p:sp>
        <p:nvSpPr>
          <p:cNvPr id="34" name="Shape 26"/>
          <p:cNvSpPr/>
          <p:nvPr/>
        </p:nvSpPr>
        <p:spPr>
          <a:xfrm>
            <a:off x="11001613" y="4160639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9606E"/>
          </a:solidFill>
        </p:spPr>
        <p:txBody>
          <a:bodyPr/>
          <a:lstStyle/>
          <a:p>
            <a:endParaRPr/>
          </a:p>
        </p:txBody>
      </p:sp>
      <p:sp>
        <p:nvSpPr>
          <p:cNvPr id="35" name="Shape 27"/>
          <p:cNvSpPr/>
          <p:nvPr/>
        </p:nvSpPr>
        <p:spPr>
          <a:xfrm>
            <a:off x="10761702" y="4585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46772" y="4628436"/>
            <a:ext cx="340162" cy="425291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9643135" y="3185636"/>
            <a:ext cx="2945678" cy="51744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/Doctor/{id}/rating/summary</a:t>
            </a:r>
            <a:endParaRPr lang="en-US" sz="1400"/>
          </a:p>
        </p:txBody>
      </p:sp>
      <p:sp>
        <p:nvSpPr>
          <p:cNvPr id="38" name="Text 29"/>
          <p:cNvSpPr/>
          <p:nvPr/>
        </p:nvSpPr>
        <p:spPr>
          <a:xfrm>
            <a:off x="9904690" y="3643551"/>
            <a:ext cx="2224326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Doctor rating summary</a:t>
            </a:r>
            <a:endParaRPr lang="en-US" sz="1400"/>
          </a:p>
        </p:txBody>
      </p:sp>
      <p:sp>
        <p:nvSpPr>
          <p:cNvPr id="39" name="Shape 30"/>
          <p:cNvSpPr/>
          <p:nvPr/>
        </p:nvSpPr>
        <p:spPr>
          <a:xfrm>
            <a:off x="12482274" y="4841081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49606E"/>
          </a:solidFill>
        </p:spPr>
        <p:txBody>
          <a:bodyPr/>
          <a:lstStyle/>
          <a:p>
            <a:endParaRPr/>
          </a:p>
        </p:txBody>
      </p:sp>
      <p:sp>
        <p:nvSpPr>
          <p:cNvPr id="40" name="Shape 31"/>
          <p:cNvSpPr/>
          <p:nvPr/>
        </p:nvSpPr>
        <p:spPr>
          <a:xfrm>
            <a:off x="12242363" y="45859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04755"/>
          </a:solidFill>
          <a:ln w="7620">
            <a:solidFill>
              <a:srgbClr val="49606E"/>
            </a:solidFill>
            <a:prstDash val="solid"/>
          </a:ln>
        </p:spPr>
        <p:txBody>
          <a:bodyPr/>
          <a:lstStyle/>
          <a:p>
            <a:endParaRPr/>
          </a:p>
        </p:txBody>
      </p:sp>
      <p:pic>
        <p:nvPicPr>
          <p:cNvPr id="41" name="Image 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27434" y="4628436"/>
            <a:ext cx="340162" cy="425291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11272004" y="5711069"/>
            <a:ext cx="2608065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/Doctor/{id}/income?date=</a:t>
            </a:r>
            <a:endParaRPr lang="en-US" sz="1400"/>
          </a:p>
        </p:txBody>
      </p:sp>
      <p:sp>
        <p:nvSpPr>
          <p:cNvPr id="43" name="Text 33"/>
          <p:cNvSpPr/>
          <p:nvPr/>
        </p:nvSpPr>
        <p:spPr>
          <a:xfrm>
            <a:off x="11056664" y="6173462"/>
            <a:ext cx="3038743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doctor's income on a specific date</a:t>
            </a:r>
            <a:endParaRPr lang="en-US" sz="1400"/>
          </a:p>
        </p:txBody>
      </p:sp>
      <p:pic>
        <p:nvPicPr>
          <p:cNvPr id="46" name="Graphic 45" descr="Stethoscope with solid fill">
            <a:extLst>
              <a:ext uri="{FF2B5EF4-FFF2-40B4-BE49-F238E27FC236}">
                <a16:creationId xmlns:a16="http://schemas.microsoft.com/office/drawing/2014/main" id="{E3065E27-411F-CF6C-F1B8-2A26C0B2017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0800" y="1123176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304613-0267-EDB4-0399-30E9BD25E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497" y="0"/>
            <a:ext cx="10989405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2680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Medical Records API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175748"/>
            <a:ext cx="170021" cy="2236708"/>
          </a:xfrm>
          <a:prstGeom prst="roundRect">
            <a:avLst>
              <a:gd name="adj" fmla="val 56033"/>
            </a:avLst>
          </a:prstGeom>
          <a:solidFill>
            <a:srgbClr val="AEE4BD"/>
          </a:solidFill>
          <a:ln w="7620">
            <a:solidFill>
              <a:srgbClr val="94CAA3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1303973" y="2175748"/>
            <a:ext cx="546473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GET /Medical-records/diagnosis/{keyword}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303973" y="2666167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records filtered by diagnosis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1303973" y="3165158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Allows searching by specific medical conditions</a:t>
            </a:r>
            <a:endParaRPr lang="en-US" sz="1750"/>
          </a:p>
        </p:txBody>
      </p:sp>
      <p:sp>
        <p:nvSpPr>
          <p:cNvPr id="8" name="Text 5"/>
          <p:cNvSpPr/>
          <p:nvPr/>
        </p:nvSpPr>
        <p:spPr>
          <a:xfrm>
            <a:off x="1303973" y="3607356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Returns matching patient records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1303973" y="4049554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partial keyword matching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133951" y="4639270"/>
            <a:ext cx="170021" cy="2236708"/>
          </a:xfrm>
          <a:prstGeom prst="roundRect">
            <a:avLst>
              <a:gd name="adj" fmla="val 56033"/>
            </a:avLst>
          </a:prstGeom>
          <a:solidFill>
            <a:srgbClr val="FCEC99"/>
          </a:solidFill>
          <a:ln w="7620">
            <a:solidFill>
              <a:srgbClr val="E2D27F"/>
            </a:solidFill>
            <a:prstDash val="solid"/>
          </a:ln>
        </p:spPr>
        <p:txBody>
          <a:bodyPr/>
          <a:lstStyle/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1644134" y="4639270"/>
            <a:ext cx="46411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GET /Medical-records/by-date-range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644134" y="5129689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records filtered by date range</a:t>
            </a:r>
            <a:endParaRPr lang="en-US" sz="1750"/>
          </a:p>
        </p:txBody>
      </p:sp>
      <p:sp>
        <p:nvSpPr>
          <p:cNvPr id="13" name="Text 10"/>
          <p:cNvSpPr/>
          <p:nvPr/>
        </p:nvSpPr>
        <p:spPr>
          <a:xfrm>
            <a:off x="1644134" y="5628680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filtering by start and end dates</a:t>
            </a:r>
            <a:endParaRPr lang="en-US" sz="1750"/>
          </a:p>
        </p:txBody>
      </p:sp>
      <p:sp>
        <p:nvSpPr>
          <p:cNvPr id="14" name="Text 11"/>
          <p:cNvSpPr/>
          <p:nvPr/>
        </p:nvSpPr>
        <p:spPr>
          <a:xfrm>
            <a:off x="1644134" y="6070878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Returns chronologically ordered results</a:t>
            </a:r>
            <a:endParaRPr lang="en-US" sz="1750"/>
          </a:p>
        </p:txBody>
      </p:sp>
      <p:sp>
        <p:nvSpPr>
          <p:cNvPr id="15" name="Text 12"/>
          <p:cNvSpPr/>
          <p:nvPr/>
        </p:nvSpPr>
        <p:spPr>
          <a:xfrm>
            <a:off x="1644134" y="6513076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Useful for periodic reporting</a:t>
            </a:r>
            <a:endParaRPr lang="en-US" sz="1750"/>
          </a:p>
        </p:txBody>
      </p:sp>
      <p:pic>
        <p:nvPicPr>
          <p:cNvPr id="17" name="Graphic 16" descr="Medicine with solid fill">
            <a:extLst>
              <a:ext uri="{FF2B5EF4-FFF2-40B4-BE49-F238E27FC236}">
                <a16:creationId xmlns:a16="http://schemas.microsoft.com/office/drawing/2014/main" id="{DA766CAF-ECC9-E211-79E6-B82E0EF452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5309" y="102297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B8F17C-AD34-23B3-AA35-7E1407E01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57" y="1794364"/>
            <a:ext cx="13782686" cy="46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2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9642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Team Members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95882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4001333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40366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Mohamed Atia</a:t>
            </a:r>
            <a:endParaRPr lang="en-US" sz="2200"/>
          </a:p>
        </p:txBody>
      </p:sp>
      <p:sp>
        <p:nvSpPr>
          <p:cNvPr id="6" name="Shape 3"/>
          <p:cNvSpPr/>
          <p:nvPr/>
        </p:nvSpPr>
        <p:spPr>
          <a:xfrm>
            <a:off x="5235893" y="395882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63" y="4001333"/>
            <a:ext cx="340162" cy="4252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73008" y="40366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Mohamed El-Gazar</a:t>
            </a:r>
            <a:endParaRPr lang="en-US" sz="2200"/>
          </a:p>
        </p:txBody>
      </p:sp>
      <p:sp>
        <p:nvSpPr>
          <p:cNvPr id="9" name="Shape 5"/>
          <p:cNvSpPr/>
          <p:nvPr/>
        </p:nvSpPr>
        <p:spPr>
          <a:xfrm>
            <a:off x="9677995" y="395882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3065" y="4001333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415111" y="403669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Mohamed Khaled</a:t>
            </a:r>
            <a:endParaRPr lang="en-US" sz="2200"/>
          </a:p>
        </p:txBody>
      </p:sp>
      <p:sp>
        <p:nvSpPr>
          <p:cNvPr id="12" name="Shape 7"/>
          <p:cNvSpPr/>
          <p:nvPr/>
        </p:nvSpPr>
        <p:spPr>
          <a:xfrm>
            <a:off x="2664160" y="492275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9230" y="496526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3401276" y="50006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Mohamed El-Abady</a:t>
            </a:r>
            <a:endParaRPr lang="en-US" sz="2200"/>
          </a:p>
        </p:txBody>
      </p:sp>
      <p:sp>
        <p:nvSpPr>
          <p:cNvPr id="15" name="Shape 9"/>
          <p:cNvSpPr/>
          <p:nvPr/>
        </p:nvSpPr>
        <p:spPr>
          <a:xfrm>
            <a:off x="7457003" y="4922758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2032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074" y="4965263"/>
            <a:ext cx="340162" cy="42529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8194119" y="500062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Moamen El-Sha3rawy</a:t>
            </a:r>
            <a:endParaRPr lang="en-US" sz="2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92698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Appointments API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4163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335429"/>
            <a:ext cx="450199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PUT /appointments/{id}/reschedule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793790" y="5825847"/>
            <a:ext cx="63796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Reschedule an appointment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793790" y="6324838"/>
            <a:ext cx="63796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Updates appointment time and date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793790" y="6767036"/>
            <a:ext cx="63796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Sends notifications to affected parties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793790" y="7209234"/>
            <a:ext cx="6379607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Maintains appointment history</a:t>
            </a:r>
            <a:endParaRPr lang="en-US" sz="175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454163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6884" y="5335429"/>
            <a:ext cx="3267551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CAD6DE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GET /appointments/today</a:t>
            </a:r>
            <a:endParaRPr lang="en-US" sz="2200"/>
          </a:p>
        </p:txBody>
      </p:sp>
      <p:sp>
        <p:nvSpPr>
          <p:cNvPr id="12" name="Text 7"/>
          <p:cNvSpPr/>
          <p:nvPr/>
        </p:nvSpPr>
        <p:spPr>
          <a:xfrm>
            <a:off x="7456884" y="5825847"/>
            <a:ext cx="63797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today's appointments</a:t>
            </a:r>
            <a:endParaRPr lang="en-US" sz="1750"/>
          </a:p>
        </p:txBody>
      </p:sp>
      <p:sp>
        <p:nvSpPr>
          <p:cNvPr id="13" name="Text 8"/>
          <p:cNvSpPr/>
          <p:nvPr/>
        </p:nvSpPr>
        <p:spPr>
          <a:xfrm>
            <a:off x="7456884" y="6324838"/>
            <a:ext cx="63797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Returns all appointments scheduled for current date</a:t>
            </a:r>
            <a:endParaRPr lang="en-US" sz="1750"/>
          </a:p>
        </p:txBody>
      </p:sp>
      <p:sp>
        <p:nvSpPr>
          <p:cNvPr id="14" name="Text 9"/>
          <p:cNvSpPr/>
          <p:nvPr/>
        </p:nvSpPr>
        <p:spPr>
          <a:xfrm>
            <a:off x="7456884" y="6767036"/>
            <a:ext cx="63797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Can be filtered by doctor or facility</a:t>
            </a:r>
            <a:endParaRPr lang="en-US" sz="1750"/>
          </a:p>
        </p:txBody>
      </p:sp>
      <p:sp>
        <p:nvSpPr>
          <p:cNvPr id="15" name="Text 10"/>
          <p:cNvSpPr/>
          <p:nvPr/>
        </p:nvSpPr>
        <p:spPr>
          <a:xfrm>
            <a:off x="7456884" y="7209234"/>
            <a:ext cx="637972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CAD6D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Includes patient and time information</a:t>
            </a:r>
            <a:endParaRPr lang="en-US" sz="1750"/>
          </a:p>
        </p:txBody>
      </p:sp>
      <p:pic>
        <p:nvPicPr>
          <p:cNvPr id="17" name="Graphic 16" descr="Daily calendar with solid fill">
            <a:extLst>
              <a:ext uri="{FF2B5EF4-FFF2-40B4-BE49-F238E27FC236}">
                <a16:creationId xmlns:a16="http://schemas.microsoft.com/office/drawing/2014/main" id="{8E808A12-03A5-6D9A-806C-5CE381F61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81153" y="3389887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40A9D-B04C-424E-AEA8-367910F06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1" y="1151231"/>
            <a:ext cx="12832773" cy="592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1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7202"/>
            <a:ext cx="4820007" cy="602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Project Goal</a:t>
            </a:r>
            <a:endParaRPr lang="en-US" sz="3750"/>
          </a:p>
        </p:txBody>
      </p:sp>
      <p:sp>
        <p:nvSpPr>
          <p:cNvPr id="3" name="Text 1"/>
          <p:cNvSpPr/>
          <p:nvPr/>
        </p:nvSpPr>
        <p:spPr>
          <a:xfrm>
            <a:off x="1082993" y="2631996"/>
            <a:ext cx="12753618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secure and scalable RESTful API to manage hospital operations such as patients, doctors, appointments, and medical records.</a:t>
            </a:r>
            <a:endParaRPr lang="en-US" sz="1500"/>
          </a:p>
        </p:txBody>
      </p:sp>
      <p:sp>
        <p:nvSpPr>
          <p:cNvPr id="4" name="Shape 2"/>
          <p:cNvSpPr/>
          <p:nvPr/>
        </p:nvSpPr>
        <p:spPr>
          <a:xfrm>
            <a:off x="793790" y="2415183"/>
            <a:ext cx="22860" cy="741998"/>
          </a:xfrm>
          <a:prstGeom prst="rect">
            <a:avLst/>
          </a:prstGeom>
          <a:solidFill>
            <a:srgbClr val="26A688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3373993"/>
            <a:ext cx="2152055" cy="111073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23" y="3897511"/>
            <a:ext cx="271105" cy="3388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165" y="3566755"/>
            <a:ext cx="1907024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Secure</a:t>
            </a:r>
            <a:endParaRPr lang="en-US" sz="1850"/>
          </a:p>
        </p:txBody>
      </p:sp>
      <p:sp>
        <p:nvSpPr>
          <p:cNvPr id="8" name="Text 4"/>
          <p:cNvSpPr/>
          <p:nvPr/>
        </p:nvSpPr>
        <p:spPr>
          <a:xfrm>
            <a:off x="5323165" y="3983593"/>
            <a:ext cx="1907024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Protected patient data</a:t>
            </a:r>
            <a:endParaRPr lang="en-US" sz="1500"/>
          </a:p>
        </p:txBody>
      </p:sp>
      <p:sp>
        <p:nvSpPr>
          <p:cNvPr id="9" name="Shape 5"/>
          <p:cNvSpPr/>
          <p:nvPr/>
        </p:nvSpPr>
        <p:spPr>
          <a:xfrm>
            <a:off x="5178504" y="4499253"/>
            <a:ext cx="8610005" cy="11430"/>
          </a:xfrm>
          <a:prstGeom prst="roundRect">
            <a:avLst>
              <a:gd name="adj" fmla="val 2530232"/>
            </a:avLst>
          </a:prstGeom>
          <a:solidFill>
            <a:srgbClr val="BCDBD4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381" y="4532828"/>
            <a:ext cx="4304109" cy="1110734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823" y="4918710"/>
            <a:ext cx="271105" cy="33885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399252" y="4725591"/>
            <a:ext cx="2409944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Scalable</a:t>
            </a:r>
            <a:endParaRPr lang="en-US" sz="1850"/>
          </a:p>
        </p:txBody>
      </p:sp>
      <p:sp>
        <p:nvSpPr>
          <p:cNvPr id="13" name="Text 7"/>
          <p:cNvSpPr/>
          <p:nvPr/>
        </p:nvSpPr>
        <p:spPr>
          <a:xfrm>
            <a:off x="6399252" y="5142428"/>
            <a:ext cx="2742247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Handles growing hospital needs</a:t>
            </a:r>
            <a:endParaRPr lang="en-US" sz="1500"/>
          </a:p>
        </p:txBody>
      </p:sp>
      <p:sp>
        <p:nvSpPr>
          <p:cNvPr id="14" name="Shape 8"/>
          <p:cNvSpPr/>
          <p:nvPr/>
        </p:nvSpPr>
        <p:spPr>
          <a:xfrm>
            <a:off x="6254591" y="5658088"/>
            <a:ext cx="7533918" cy="11430"/>
          </a:xfrm>
          <a:prstGeom prst="roundRect">
            <a:avLst>
              <a:gd name="adj" fmla="val 2530232"/>
            </a:avLst>
          </a:prstGeom>
          <a:solidFill>
            <a:srgbClr val="BCDBD4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94" y="5691664"/>
            <a:ext cx="6456164" cy="1110734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704" y="6077545"/>
            <a:ext cx="271105" cy="33885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75220" y="5884426"/>
            <a:ext cx="2409944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Comprehensive</a:t>
            </a:r>
            <a:endParaRPr lang="en-US" sz="1850"/>
          </a:p>
        </p:txBody>
      </p:sp>
      <p:sp>
        <p:nvSpPr>
          <p:cNvPr id="18" name="Text 10"/>
          <p:cNvSpPr/>
          <p:nvPr/>
        </p:nvSpPr>
        <p:spPr>
          <a:xfrm>
            <a:off x="7475220" y="6301264"/>
            <a:ext cx="3705106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Complete hospital operations management</a:t>
            </a:r>
            <a:endParaRPr lang="en-US" sz="1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90757"/>
            <a:ext cx="7556421" cy="13468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300"/>
              </a:lnSpc>
              <a:buNone/>
            </a:pPr>
            <a:r>
              <a:rPr lang="en-US" sz="4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Technologies and System Architecture</a:t>
            </a:r>
            <a:endParaRPr lang="en-US" sz="4200"/>
          </a:p>
        </p:txBody>
      </p:sp>
      <p:sp>
        <p:nvSpPr>
          <p:cNvPr id="4" name="Text 1"/>
          <p:cNvSpPr/>
          <p:nvPr/>
        </p:nvSpPr>
        <p:spPr>
          <a:xfrm>
            <a:off x="793790" y="3176111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Technology Stack</a:t>
            </a:r>
            <a:endParaRPr lang="en-US" sz="2100"/>
          </a:p>
        </p:txBody>
      </p:sp>
      <p:sp>
        <p:nvSpPr>
          <p:cNvPr id="5" name="Text 2"/>
          <p:cNvSpPr/>
          <p:nvPr/>
        </p:nvSpPr>
        <p:spPr>
          <a:xfrm>
            <a:off x="793790" y="3728085"/>
            <a:ext cx="3515320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ASP.NET Core (Backend Framework)</a:t>
            </a: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793790" y="4493062"/>
            <a:ext cx="351532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Server (Database)</a:t>
            </a:r>
            <a:endParaRPr lang="en-US" sz="1650"/>
          </a:p>
        </p:txBody>
      </p:sp>
      <p:sp>
        <p:nvSpPr>
          <p:cNvPr id="7" name="Text 4"/>
          <p:cNvSpPr/>
          <p:nvPr/>
        </p:nvSpPr>
        <p:spPr>
          <a:xfrm>
            <a:off x="793790" y="4913233"/>
            <a:ext cx="351532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 Framework Core (ORM)</a:t>
            </a:r>
            <a:endParaRPr lang="en-US" sz="1650"/>
          </a:p>
        </p:txBody>
      </p:sp>
      <p:sp>
        <p:nvSpPr>
          <p:cNvPr id="8" name="Text 5"/>
          <p:cNvSpPr/>
          <p:nvPr/>
        </p:nvSpPr>
        <p:spPr>
          <a:xfrm>
            <a:off x="793790" y="5333405"/>
            <a:ext cx="351532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(Authentication)</a:t>
            </a:r>
            <a:endParaRPr lang="en-US" sz="1650"/>
          </a:p>
        </p:txBody>
      </p:sp>
      <p:sp>
        <p:nvSpPr>
          <p:cNvPr id="9" name="Text 6"/>
          <p:cNvSpPr/>
          <p:nvPr/>
        </p:nvSpPr>
        <p:spPr>
          <a:xfrm>
            <a:off x="793790" y="5753576"/>
            <a:ext cx="3515320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Postman and Swagger (Testing and Documentation)</a:t>
            </a:r>
            <a:endParaRPr lang="en-US" sz="1650"/>
          </a:p>
        </p:txBody>
      </p:sp>
      <p:sp>
        <p:nvSpPr>
          <p:cNvPr id="10" name="Text 7"/>
          <p:cNvSpPr/>
          <p:nvPr/>
        </p:nvSpPr>
        <p:spPr>
          <a:xfrm>
            <a:off x="793790" y="6518553"/>
            <a:ext cx="351532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 (Version Control)</a:t>
            </a:r>
            <a:endParaRPr lang="en-US" sz="1650"/>
          </a:p>
        </p:txBody>
      </p:sp>
      <p:sp>
        <p:nvSpPr>
          <p:cNvPr id="11" name="Text 8"/>
          <p:cNvSpPr/>
          <p:nvPr/>
        </p:nvSpPr>
        <p:spPr>
          <a:xfrm>
            <a:off x="4842510" y="3176111"/>
            <a:ext cx="2693551" cy="336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1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System Layers</a:t>
            </a:r>
            <a:endParaRPr lang="en-US" sz="2100"/>
          </a:p>
        </p:txBody>
      </p:sp>
      <p:sp>
        <p:nvSpPr>
          <p:cNvPr id="12" name="Text 9"/>
          <p:cNvSpPr/>
          <p:nvPr/>
        </p:nvSpPr>
        <p:spPr>
          <a:xfrm>
            <a:off x="4842510" y="3728085"/>
            <a:ext cx="3515320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Controller: Handles HTTP requests</a:t>
            </a:r>
            <a:endParaRPr lang="en-US" sz="1650"/>
          </a:p>
        </p:txBody>
      </p:sp>
      <p:sp>
        <p:nvSpPr>
          <p:cNvPr id="13" name="Text 10"/>
          <p:cNvSpPr/>
          <p:nvPr/>
        </p:nvSpPr>
        <p:spPr>
          <a:xfrm>
            <a:off x="4842510" y="4493062"/>
            <a:ext cx="351532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Service: Contains business logic</a:t>
            </a:r>
            <a:endParaRPr lang="en-US" sz="1650"/>
          </a:p>
        </p:txBody>
      </p:sp>
      <p:sp>
        <p:nvSpPr>
          <p:cNvPr id="14" name="Text 11"/>
          <p:cNvSpPr/>
          <p:nvPr/>
        </p:nvSpPr>
        <p:spPr>
          <a:xfrm>
            <a:off x="4842510" y="4913233"/>
            <a:ext cx="3515320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Repository: Handles database access</a:t>
            </a:r>
            <a:endParaRPr lang="en-US" sz="1650"/>
          </a:p>
        </p:txBody>
      </p:sp>
      <p:sp>
        <p:nvSpPr>
          <p:cNvPr id="15" name="Text 12"/>
          <p:cNvSpPr/>
          <p:nvPr/>
        </p:nvSpPr>
        <p:spPr>
          <a:xfrm>
            <a:off x="4842510" y="5678210"/>
            <a:ext cx="3515320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700"/>
              </a:lnSpc>
              <a:buSzTx/>
              <a:buChar char="•"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Database: Stores persistent hospital data</a:t>
            </a:r>
            <a:endParaRPr lang="en-US" sz="16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2589"/>
            <a:ext cx="4252913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150"/>
              </a:lnSpc>
              <a:buNone/>
            </a:pPr>
            <a:r>
              <a:rPr lang="en-US" sz="33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Database Schema</a:t>
            </a:r>
            <a:endParaRPr lang="en-US" sz="3300"/>
          </a:p>
        </p:txBody>
      </p:sp>
      <p:sp>
        <p:nvSpPr>
          <p:cNvPr id="3" name="Text 1"/>
          <p:cNvSpPr/>
          <p:nvPr/>
        </p:nvSpPr>
        <p:spPr>
          <a:xfrm>
            <a:off x="793790" y="1499354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Main Entities</a:t>
            </a:r>
            <a:endParaRPr lang="en-US" sz="1650"/>
          </a:p>
        </p:txBody>
      </p:sp>
      <p:sp>
        <p:nvSpPr>
          <p:cNvPr id="4" name="Shape 2"/>
          <p:cNvSpPr/>
          <p:nvPr/>
        </p:nvSpPr>
        <p:spPr>
          <a:xfrm>
            <a:off x="793790" y="2020253"/>
            <a:ext cx="4234220" cy="1913811"/>
          </a:xfrm>
          <a:prstGeom prst="roundRect">
            <a:avLst>
              <a:gd name="adj" fmla="val 133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 3"/>
          <p:cNvSpPr/>
          <p:nvPr/>
        </p:nvSpPr>
        <p:spPr>
          <a:xfrm>
            <a:off x="1847612" y="2197894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Patient</a:t>
            </a:r>
            <a:endParaRPr lang="en-US" sz="1650"/>
          </a:p>
        </p:txBody>
      </p:sp>
      <p:sp>
        <p:nvSpPr>
          <p:cNvPr id="6" name="Text 4"/>
          <p:cNvSpPr/>
          <p:nvPr/>
        </p:nvSpPr>
        <p:spPr>
          <a:xfrm>
            <a:off x="971431" y="2565678"/>
            <a:ext cx="3878937" cy="544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Name, Email, Password, Date of Birth, Contact, Address, Insurance, Emergency Contact</a:t>
            </a:r>
            <a:endParaRPr lang="en-US" sz="1300"/>
          </a:p>
        </p:txBody>
      </p:sp>
      <p:sp>
        <p:nvSpPr>
          <p:cNvPr id="7" name="Text 5"/>
          <p:cNvSpPr/>
          <p:nvPr/>
        </p:nvSpPr>
        <p:spPr>
          <a:xfrm>
            <a:off x="971431" y="3212068"/>
            <a:ext cx="3878937" cy="544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Related to: Appointments, Medical Records, DoctorPatients</a:t>
            </a:r>
            <a:endParaRPr lang="en-US" sz="1300"/>
          </a:p>
        </p:txBody>
      </p:sp>
      <p:sp>
        <p:nvSpPr>
          <p:cNvPr id="8" name="Shape 6"/>
          <p:cNvSpPr/>
          <p:nvPr/>
        </p:nvSpPr>
        <p:spPr>
          <a:xfrm>
            <a:off x="5198031" y="2020253"/>
            <a:ext cx="4234220" cy="1913811"/>
          </a:xfrm>
          <a:prstGeom prst="roundRect">
            <a:avLst>
              <a:gd name="adj" fmla="val 133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9" name="Text 7"/>
          <p:cNvSpPr/>
          <p:nvPr/>
        </p:nvSpPr>
        <p:spPr>
          <a:xfrm>
            <a:off x="6251853" y="2197894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Doctor</a:t>
            </a:r>
            <a:endParaRPr lang="en-US" sz="1650"/>
          </a:p>
        </p:txBody>
      </p:sp>
      <p:sp>
        <p:nvSpPr>
          <p:cNvPr id="10" name="Text 8"/>
          <p:cNvSpPr/>
          <p:nvPr/>
        </p:nvSpPr>
        <p:spPr>
          <a:xfrm>
            <a:off x="5375672" y="2565678"/>
            <a:ext cx="3878937" cy="5443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Name, Email, Password, Specialty, Hourly Pay, Experience, Contact</a:t>
            </a:r>
            <a:endParaRPr lang="en-US" sz="1300"/>
          </a:p>
        </p:txBody>
      </p:sp>
      <p:sp>
        <p:nvSpPr>
          <p:cNvPr id="11" name="Text 9"/>
          <p:cNvSpPr/>
          <p:nvPr/>
        </p:nvSpPr>
        <p:spPr>
          <a:xfrm>
            <a:off x="5375672" y="3212068"/>
            <a:ext cx="387893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Related to: Appointments, DoctorPatients</a:t>
            </a:r>
            <a:endParaRPr lang="en-US" sz="1300"/>
          </a:p>
        </p:txBody>
      </p:sp>
      <p:sp>
        <p:nvSpPr>
          <p:cNvPr id="12" name="Shape 10"/>
          <p:cNvSpPr/>
          <p:nvPr/>
        </p:nvSpPr>
        <p:spPr>
          <a:xfrm>
            <a:off x="9602272" y="2020253"/>
            <a:ext cx="4234220" cy="1913811"/>
          </a:xfrm>
          <a:prstGeom prst="roundRect">
            <a:avLst>
              <a:gd name="adj" fmla="val 133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Text 11"/>
          <p:cNvSpPr/>
          <p:nvPr/>
        </p:nvSpPr>
        <p:spPr>
          <a:xfrm>
            <a:off x="10656094" y="2197894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Appointment</a:t>
            </a:r>
            <a:endParaRPr lang="en-US" sz="1650"/>
          </a:p>
        </p:txBody>
      </p:sp>
      <p:sp>
        <p:nvSpPr>
          <p:cNvPr id="14" name="Text 12"/>
          <p:cNvSpPr/>
          <p:nvPr/>
        </p:nvSpPr>
        <p:spPr>
          <a:xfrm>
            <a:off x="9779913" y="2565678"/>
            <a:ext cx="387893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Date, Reason for Visit</a:t>
            </a:r>
            <a:endParaRPr lang="en-US" sz="1300"/>
          </a:p>
        </p:txBody>
      </p:sp>
      <p:sp>
        <p:nvSpPr>
          <p:cNvPr id="15" name="Text 13"/>
          <p:cNvSpPr/>
          <p:nvPr/>
        </p:nvSpPr>
        <p:spPr>
          <a:xfrm>
            <a:off x="9779913" y="2939891"/>
            <a:ext cx="387893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to: Patient ID, Doctor ID</a:t>
            </a:r>
            <a:endParaRPr lang="en-US" sz="1300"/>
          </a:p>
        </p:txBody>
      </p:sp>
      <p:sp>
        <p:nvSpPr>
          <p:cNvPr id="16" name="Shape 14"/>
          <p:cNvSpPr/>
          <p:nvPr/>
        </p:nvSpPr>
        <p:spPr>
          <a:xfrm>
            <a:off x="793790" y="4104084"/>
            <a:ext cx="6436400" cy="1369457"/>
          </a:xfrm>
          <a:prstGeom prst="roundRect">
            <a:avLst>
              <a:gd name="adj" fmla="val 186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Text 15"/>
          <p:cNvSpPr/>
          <p:nvPr/>
        </p:nvSpPr>
        <p:spPr>
          <a:xfrm>
            <a:off x="2948702" y="4281726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Medical Record</a:t>
            </a:r>
            <a:endParaRPr lang="en-US" sz="1650"/>
          </a:p>
        </p:txBody>
      </p:sp>
      <p:sp>
        <p:nvSpPr>
          <p:cNvPr id="18" name="Text 16"/>
          <p:cNvSpPr/>
          <p:nvPr/>
        </p:nvSpPr>
        <p:spPr>
          <a:xfrm>
            <a:off x="971431" y="4649510"/>
            <a:ext cx="608111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Record Date, Diagnosis, Treatment, Notes</a:t>
            </a:r>
            <a:endParaRPr lang="en-US" sz="1300"/>
          </a:p>
        </p:txBody>
      </p:sp>
      <p:sp>
        <p:nvSpPr>
          <p:cNvPr id="19" name="Text 17"/>
          <p:cNvSpPr/>
          <p:nvPr/>
        </p:nvSpPr>
        <p:spPr>
          <a:xfrm>
            <a:off x="971431" y="5023723"/>
            <a:ext cx="608111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Linked to: Patient ID</a:t>
            </a:r>
            <a:endParaRPr lang="en-US" sz="1300"/>
          </a:p>
        </p:txBody>
      </p:sp>
      <p:sp>
        <p:nvSpPr>
          <p:cNvPr id="20" name="Shape 18"/>
          <p:cNvSpPr/>
          <p:nvPr/>
        </p:nvSpPr>
        <p:spPr>
          <a:xfrm>
            <a:off x="7400211" y="4104084"/>
            <a:ext cx="6436400" cy="1369457"/>
          </a:xfrm>
          <a:prstGeom prst="roundRect">
            <a:avLst>
              <a:gd name="adj" fmla="val 1863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524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1" name="Text 19"/>
          <p:cNvSpPr/>
          <p:nvPr/>
        </p:nvSpPr>
        <p:spPr>
          <a:xfrm>
            <a:off x="9374029" y="4281726"/>
            <a:ext cx="2488763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0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DoctorPatient (Join Table)</a:t>
            </a:r>
            <a:endParaRPr lang="en-US" sz="1650"/>
          </a:p>
        </p:txBody>
      </p:sp>
      <p:sp>
        <p:nvSpPr>
          <p:cNvPr id="22" name="Text 20"/>
          <p:cNvSpPr/>
          <p:nvPr/>
        </p:nvSpPr>
        <p:spPr>
          <a:xfrm>
            <a:off x="7577852" y="4649510"/>
            <a:ext cx="6081117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100"/>
              </a:lnSpc>
              <a:buNone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Doctor ID, Patient ID, Rating</a:t>
            </a:r>
            <a:endParaRPr lang="en-US" sz="1300"/>
          </a:p>
        </p:txBody>
      </p:sp>
      <p:sp>
        <p:nvSpPr>
          <p:cNvPr id="23" name="Text 21"/>
          <p:cNvSpPr/>
          <p:nvPr/>
        </p:nvSpPr>
        <p:spPr>
          <a:xfrm>
            <a:off x="793790" y="5728692"/>
            <a:ext cx="2126456" cy="2657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Relationships</a:t>
            </a:r>
            <a:endParaRPr lang="en-US" sz="1650"/>
          </a:p>
        </p:txBody>
      </p:sp>
      <p:sp>
        <p:nvSpPr>
          <p:cNvPr id="24" name="Text 22"/>
          <p:cNvSpPr/>
          <p:nvPr/>
        </p:nvSpPr>
        <p:spPr>
          <a:xfrm>
            <a:off x="793790" y="6249591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100"/>
              </a:lnSpc>
              <a:buSzTx/>
              <a:buChar char="•"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One-to-Many: Patient to Appointments</a:t>
            </a:r>
            <a:endParaRPr lang="en-US" sz="1300"/>
          </a:p>
        </p:txBody>
      </p:sp>
      <p:sp>
        <p:nvSpPr>
          <p:cNvPr id="25" name="Text 23"/>
          <p:cNvSpPr/>
          <p:nvPr/>
        </p:nvSpPr>
        <p:spPr>
          <a:xfrm>
            <a:off x="793790" y="6581299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100"/>
              </a:lnSpc>
              <a:buSzTx/>
              <a:buChar char="•"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One-to-Many: Doctor to Appointments</a:t>
            </a:r>
            <a:endParaRPr lang="en-US" sz="1300"/>
          </a:p>
        </p:txBody>
      </p:sp>
      <p:sp>
        <p:nvSpPr>
          <p:cNvPr id="26" name="Text 24"/>
          <p:cNvSpPr/>
          <p:nvPr/>
        </p:nvSpPr>
        <p:spPr>
          <a:xfrm>
            <a:off x="793790" y="6913007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100"/>
              </a:lnSpc>
              <a:buSzTx/>
              <a:buChar char="•"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One-to-Many: Patient to Medical Records</a:t>
            </a:r>
            <a:endParaRPr lang="en-US" sz="1300"/>
          </a:p>
        </p:txBody>
      </p:sp>
      <p:sp>
        <p:nvSpPr>
          <p:cNvPr id="27" name="Text 25"/>
          <p:cNvSpPr/>
          <p:nvPr/>
        </p:nvSpPr>
        <p:spPr>
          <a:xfrm>
            <a:off x="793790" y="7244715"/>
            <a:ext cx="13042821" cy="27217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100"/>
              </a:lnSpc>
              <a:buSzTx/>
              <a:buChar char="•"/>
            </a:pPr>
            <a:r>
              <a:rPr lang="en-US" sz="13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Many-to-Many: Doctor and Patient (via DoctorPatient)</a:t>
            </a:r>
            <a:endParaRPr lang="en-US" sz="13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8875"/>
            <a:ext cx="4820007" cy="602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700"/>
              </a:lnSpc>
              <a:buNone/>
            </a:pPr>
            <a:r>
              <a:rPr lang="en-US" sz="37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Key Features</a:t>
            </a:r>
            <a:endParaRPr lang="en-US" sz="3750"/>
          </a:p>
        </p:txBody>
      </p:sp>
      <p:sp>
        <p:nvSpPr>
          <p:cNvPr id="4" name="Shape 1"/>
          <p:cNvSpPr/>
          <p:nvPr/>
        </p:nvSpPr>
        <p:spPr>
          <a:xfrm>
            <a:off x="6280190" y="2370534"/>
            <a:ext cx="3681889" cy="1434346"/>
          </a:xfrm>
          <a:prstGeom prst="roundRect">
            <a:avLst>
              <a:gd name="adj" fmla="val 201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6480572" y="2570917"/>
            <a:ext cx="2811423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JWT-based authentication</a:t>
            </a:r>
            <a:endParaRPr lang="en-US" sz="1850"/>
          </a:p>
        </p:txBody>
      </p:sp>
      <p:sp>
        <p:nvSpPr>
          <p:cNvPr id="6" name="Text 3"/>
          <p:cNvSpPr/>
          <p:nvPr/>
        </p:nvSpPr>
        <p:spPr>
          <a:xfrm>
            <a:off x="6480572" y="2987754"/>
            <a:ext cx="3281124" cy="616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Secure authentication system for doctors and patients</a:t>
            </a:r>
            <a:endParaRPr lang="en-US" sz="1500"/>
          </a:p>
        </p:txBody>
      </p:sp>
      <p:sp>
        <p:nvSpPr>
          <p:cNvPr id="7" name="Shape 4"/>
          <p:cNvSpPr/>
          <p:nvPr/>
        </p:nvSpPr>
        <p:spPr>
          <a:xfrm>
            <a:off x="10154841" y="2370534"/>
            <a:ext cx="3681889" cy="1434346"/>
          </a:xfrm>
          <a:prstGeom prst="roundRect">
            <a:avLst>
              <a:gd name="adj" fmla="val 201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xt 5"/>
          <p:cNvSpPr/>
          <p:nvPr/>
        </p:nvSpPr>
        <p:spPr>
          <a:xfrm>
            <a:off x="10355223" y="2570917"/>
            <a:ext cx="2409944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CRUD Operations</a:t>
            </a:r>
            <a:endParaRPr lang="en-US" sz="1850"/>
          </a:p>
        </p:txBody>
      </p:sp>
      <p:sp>
        <p:nvSpPr>
          <p:cNvPr id="9" name="Text 6"/>
          <p:cNvSpPr/>
          <p:nvPr/>
        </p:nvSpPr>
        <p:spPr>
          <a:xfrm>
            <a:off x="10355223" y="2987754"/>
            <a:ext cx="3281124" cy="616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Create, Read, Update, Delete operations for doctors and patients</a:t>
            </a:r>
            <a:endParaRPr lang="en-US" sz="1500"/>
          </a:p>
        </p:txBody>
      </p:sp>
      <p:sp>
        <p:nvSpPr>
          <p:cNvPr id="10" name="Shape 7"/>
          <p:cNvSpPr/>
          <p:nvPr/>
        </p:nvSpPr>
        <p:spPr>
          <a:xfrm>
            <a:off x="6280190" y="3997643"/>
            <a:ext cx="3681889" cy="1434346"/>
          </a:xfrm>
          <a:prstGeom prst="roundRect">
            <a:avLst>
              <a:gd name="adj" fmla="val 201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6480572" y="4198025"/>
            <a:ext cx="2651165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Appointment Scheduling</a:t>
            </a:r>
            <a:endParaRPr lang="en-US" sz="1850"/>
          </a:p>
        </p:txBody>
      </p:sp>
      <p:sp>
        <p:nvSpPr>
          <p:cNvPr id="12" name="Text 9"/>
          <p:cNvSpPr/>
          <p:nvPr/>
        </p:nvSpPr>
        <p:spPr>
          <a:xfrm>
            <a:off x="6480572" y="4614863"/>
            <a:ext cx="3281124" cy="6167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Appointment scheduling with validations</a:t>
            </a:r>
            <a:endParaRPr lang="en-US" sz="1500"/>
          </a:p>
        </p:txBody>
      </p:sp>
      <p:sp>
        <p:nvSpPr>
          <p:cNvPr id="13" name="Shape 10"/>
          <p:cNvSpPr/>
          <p:nvPr/>
        </p:nvSpPr>
        <p:spPr>
          <a:xfrm>
            <a:off x="10154841" y="3997643"/>
            <a:ext cx="3681889" cy="1434346"/>
          </a:xfrm>
          <a:prstGeom prst="roundRect">
            <a:avLst>
              <a:gd name="adj" fmla="val 2016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4" name="Text 11"/>
          <p:cNvSpPr/>
          <p:nvPr/>
        </p:nvSpPr>
        <p:spPr>
          <a:xfrm>
            <a:off x="10355223" y="4198025"/>
            <a:ext cx="2409944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Medical History</a:t>
            </a:r>
            <a:endParaRPr lang="en-US" sz="1850"/>
          </a:p>
        </p:txBody>
      </p:sp>
      <p:sp>
        <p:nvSpPr>
          <p:cNvPr id="15" name="Text 12"/>
          <p:cNvSpPr/>
          <p:nvPr/>
        </p:nvSpPr>
        <p:spPr>
          <a:xfrm>
            <a:off x="10355223" y="4614863"/>
            <a:ext cx="3281124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 medical history management</a:t>
            </a:r>
            <a:endParaRPr lang="en-US" sz="1500"/>
          </a:p>
        </p:txBody>
      </p:sp>
      <p:sp>
        <p:nvSpPr>
          <p:cNvPr id="16" name="Shape 13"/>
          <p:cNvSpPr/>
          <p:nvPr/>
        </p:nvSpPr>
        <p:spPr>
          <a:xfrm>
            <a:off x="6280190" y="5624751"/>
            <a:ext cx="7556421" cy="1125974"/>
          </a:xfrm>
          <a:prstGeom prst="roundRect">
            <a:avLst>
              <a:gd name="adj" fmla="val 2568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778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7" name="Text 14"/>
          <p:cNvSpPr/>
          <p:nvPr/>
        </p:nvSpPr>
        <p:spPr>
          <a:xfrm>
            <a:off x="6480572" y="5825133"/>
            <a:ext cx="2409944" cy="3012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350"/>
              </a:lnSpc>
              <a:buNone/>
            </a:pPr>
            <a:r>
              <a:rPr lang="en-US" sz="18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Data Integrity</a:t>
            </a:r>
            <a:endParaRPr lang="en-US" sz="1850"/>
          </a:p>
        </p:txBody>
      </p:sp>
      <p:sp>
        <p:nvSpPr>
          <p:cNvPr id="18" name="Text 15"/>
          <p:cNvSpPr/>
          <p:nvPr/>
        </p:nvSpPr>
        <p:spPr>
          <a:xfrm>
            <a:off x="6480572" y="6241971"/>
            <a:ext cx="7155656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00"/>
              </a:lnSpc>
              <a:buNone/>
            </a:pPr>
            <a:r>
              <a:rPr lang="en-US" sz="15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integrity enforced through model validation</a:t>
            </a:r>
            <a:endParaRPr lang="en-US" sz="15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4" name="Text 1"/>
          <p:cNvSpPr/>
          <p:nvPr/>
        </p:nvSpPr>
        <p:spPr>
          <a:xfrm>
            <a:off x="793790" y="813078"/>
            <a:ext cx="4252913" cy="5316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150"/>
              </a:lnSpc>
              <a:buNone/>
            </a:pPr>
            <a:r>
              <a:rPr lang="en-US" sz="33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API Endpoints</a:t>
            </a:r>
            <a:endParaRPr lang="en-US" sz="3300"/>
          </a:p>
        </p:txBody>
      </p:sp>
      <p:sp>
        <p:nvSpPr>
          <p:cNvPr id="5" name="Shape 2"/>
          <p:cNvSpPr/>
          <p:nvPr/>
        </p:nvSpPr>
        <p:spPr>
          <a:xfrm>
            <a:off x="793790" y="1599843"/>
            <a:ext cx="13042821" cy="2812613"/>
          </a:xfrm>
          <a:prstGeom prst="roundRect">
            <a:avLst>
              <a:gd name="adj" fmla="val 90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6" name="Shape 3"/>
          <p:cNvSpPr/>
          <p:nvPr/>
        </p:nvSpPr>
        <p:spPr>
          <a:xfrm>
            <a:off x="801410" y="1607463"/>
            <a:ext cx="13027582" cy="559475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7" name="Text 4"/>
          <p:cNvSpPr/>
          <p:nvPr/>
        </p:nvSpPr>
        <p:spPr>
          <a:xfrm>
            <a:off x="971431" y="1717119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Patients</a:t>
            </a:r>
            <a:endParaRPr lang="en-US" sz="1650"/>
          </a:p>
        </p:txBody>
      </p:sp>
      <p:sp>
        <p:nvSpPr>
          <p:cNvPr id="8" name="Text 5"/>
          <p:cNvSpPr/>
          <p:nvPr/>
        </p:nvSpPr>
        <p:spPr>
          <a:xfrm>
            <a:off x="7489031" y="1717119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Doctors</a:t>
            </a:r>
            <a:endParaRPr lang="en-US" sz="1650"/>
          </a:p>
        </p:txBody>
      </p:sp>
      <p:sp>
        <p:nvSpPr>
          <p:cNvPr id="9" name="Shape 6"/>
          <p:cNvSpPr/>
          <p:nvPr/>
        </p:nvSpPr>
        <p:spPr>
          <a:xfrm>
            <a:off x="801410" y="2166938"/>
            <a:ext cx="13027582" cy="559475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0" name="Text 7"/>
          <p:cNvSpPr/>
          <p:nvPr/>
        </p:nvSpPr>
        <p:spPr>
          <a:xfrm>
            <a:off x="971431" y="2276594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api/patients</a:t>
            </a:r>
            <a:endParaRPr lang="en-US" sz="1650"/>
          </a:p>
        </p:txBody>
      </p:sp>
      <p:sp>
        <p:nvSpPr>
          <p:cNvPr id="11" name="Text 8"/>
          <p:cNvSpPr/>
          <p:nvPr/>
        </p:nvSpPr>
        <p:spPr>
          <a:xfrm>
            <a:off x="7489031" y="2276594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api/doctors</a:t>
            </a:r>
            <a:endParaRPr lang="en-US" sz="1650"/>
          </a:p>
        </p:txBody>
      </p:sp>
      <p:sp>
        <p:nvSpPr>
          <p:cNvPr id="12" name="Shape 9"/>
          <p:cNvSpPr/>
          <p:nvPr/>
        </p:nvSpPr>
        <p:spPr>
          <a:xfrm>
            <a:off x="801410" y="2726412"/>
            <a:ext cx="13027582" cy="559475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3" name="Text 10"/>
          <p:cNvSpPr/>
          <p:nvPr/>
        </p:nvSpPr>
        <p:spPr>
          <a:xfrm>
            <a:off x="971431" y="2836069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api/patients</a:t>
            </a:r>
            <a:endParaRPr lang="en-US" sz="1650"/>
          </a:p>
        </p:txBody>
      </p:sp>
      <p:sp>
        <p:nvSpPr>
          <p:cNvPr id="14" name="Text 11"/>
          <p:cNvSpPr/>
          <p:nvPr/>
        </p:nvSpPr>
        <p:spPr>
          <a:xfrm>
            <a:off x="7489031" y="2836069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api/doctors</a:t>
            </a:r>
            <a:endParaRPr lang="en-US" sz="1650"/>
          </a:p>
        </p:txBody>
      </p:sp>
      <p:sp>
        <p:nvSpPr>
          <p:cNvPr id="15" name="Shape 12"/>
          <p:cNvSpPr/>
          <p:nvPr/>
        </p:nvSpPr>
        <p:spPr>
          <a:xfrm>
            <a:off x="801410" y="3285887"/>
            <a:ext cx="13027582" cy="559475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6" name="Text 13"/>
          <p:cNvSpPr/>
          <p:nvPr/>
        </p:nvSpPr>
        <p:spPr>
          <a:xfrm>
            <a:off x="971431" y="3395543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 api/patients/{id}</a:t>
            </a:r>
            <a:endParaRPr lang="en-US" sz="1650"/>
          </a:p>
        </p:txBody>
      </p:sp>
      <p:sp>
        <p:nvSpPr>
          <p:cNvPr id="17" name="Text 14"/>
          <p:cNvSpPr/>
          <p:nvPr/>
        </p:nvSpPr>
        <p:spPr>
          <a:xfrm>
            <a:off x="7489031" y="3395543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 api/doctors/{id}</a:t>
            </a:r>
            <a:endParaRPr lang="en-US" sz="1650"/>
          </a:p>
        </p:txBody>
      </p:sp>
      <p:sp>
        <p:nvSpPr>
          <p:cNvPr id="18" name="Shape 15"/>
          <p:cNvSpPr/>
          <p:nvPr/>
        </p:nvSpPr>
        <p:spPr>
          <a:xfrm>
            <a:off x="801410" y="3845362"/>
            <a:ext cx="13027582" cy="559475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9" name="Text 16"/>
          <p:cNvSpPr/>
          <p:nvPr/>
        </p:nvSpPr>
        <p:spPr>
          <a:xfrm>
            <a:off x="971431" y="3955018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api/patients/{id}</a:t>
            </a:r>
            <a:endParaRPr lang="en-US" sz="1650"/>
          </a:p>
        </p:txBody>
      </p:sp>
      <p:sp>
        <p:nvSpPr>
          <p:cNvPr id="20" name="Text 17"/>
          <p:cNvSpPr/>
          <p:nvPr/>
        </p:nvSpPr>
        <p:spPr>
          <a:xfrm>
            <a:off x="7489031" y="3955018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api/doctors/{id}</a:t>
            </a:r>
            <a:endParaRPr lang="en-US" sz="1650"/>
          </a:p>
        </p:txBody>
      </p:sp>
      <p:sp>
        <p:nvSpPr>
          <p:cNvPr id="21" name="Shape 18"/>
          <p:cNvSpPr/>
          <p:nvPr/>
        </p:nvSpPr>
        <p:spPr>
          <a:xfrm>
            <a:off x="793790" y="4603790"/>
            <a:ext cx="13042821" cy="2812613"/>
          </a:xfrm>
          <a:prstGeom prst="roundRect">
            <a:avLst>
              <a:gd name="adj" fmla="val 907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2" name="Shape 19"/>
          <p:cNvSpPr/>
          <p:nvPr/>
        </p:nvSpPr>
        <p:spPr>
          <a:xfrm>
            <a:off x="801410" y="4611410"/>
            <a:ext cx="13027582" cy="559475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3" name="Text 20"/>
          <p:cNvSpPr/>
          <p:nvPr/>
        </p:nvSpPr>
        <p:spPr>
          <a:xfrm>
            <a:off x="971431" y="4721066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Appointments</a:t>
            </a:r>
            <a:endParaRPr lang="en-US" sz="1650"/>
          </a:p>
        </p:txBody>
      </p:sp>
      <p:sp>
        <p:nvSpPr>
          <p:cNvPr id="24" name="Text 21"/>
          <p:cNvSpPr/>
          <p:nvPr/>
        </p:nvSpPr>
        <p:spPr>
          <a:xfrm>
            <a:off x="7489031" y="4721066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 b="1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Medical Records</a:t>
            </a:r>
            <a:endParaRPr lang="en-US" sz="1650"/>
          </a:p>
        </p:txBody>
      </p:sp>
      <p:sp>
        <p:nvSpPr>
          <p:cNvPr id="25" name="Shape 22"/>
          <p:cNvSpPr/>
          <p:nvPr/>
        </p:nvSpPr>
        <p:spPr>
          <a:xfrm>
            <a:off x="801410" y="5170884"/>
            <a:ext cx="13027582" cy="559475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6" name="Text 23"/>
          <p:cNvSpPr/>
          <p:nvPr/>
        </p:nvSpPr>
        <p:spPr>
          <a:xfrm>
            <a:off x="971431" y="5280541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api/appointments</a:t>
            </a:r>
            <a:endParaRPr lang="en-US" sz="1650"/>
          </a:p>
        </p:txBody>
      </p:sp>
      <p:sp>
        <p:nvSpPr>
          <p:cNvPr id="27" name="Text 24"/>
          <p:cNvSpPr/>
          <p:nvPr/>
        </p:nvSpPr>
        <p:spPr>
          <a:xfrm>
            <a:off x="7489031" y="5280541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GET api/medicalrecords</a:t>
            </a:r>
            <a:endParaRPr lang="en-US" sz="1650"/>
          </a:p>
        </p:txBody>
      </p:sp>
      <p:sp>
        <p:nvSpPr>
          <p:cNvPr id="28" name="Shape 25"/>
          <p:cNvSpPr/>
          <p:nvPr/>
        </p:nvSpPr>
        <p:spPr>
          <a:xfrm>
            <a:off x="801410" y="5730359"/>
            <a:ext cx="13027582" cy="559475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29" name="Text 26"/>
          <p:cNvSpPr/>
          <p:nvPr/>
        </p:nvSpPr>
        <p:spPr>
          <a:xfrm>
            <a:off x="971431" y="5840016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api/appointments</a:t>
            </a:r>
            <a:endParaRPr lang="en-US" sz="1650"/>
          </a:p>
        </p:txBody>
      </p:sp>
      <p:sp>
        <p:nvSpPr>
          <p:cNvPr id="30" name="Text 27"/>
          <p:cNvSpPr/>
          <p:nvPr/>
        </p:nvSpPr>
        <p:spPr>
          <a:xfrm>
            <a:off x="7489031" y="5840016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 api/medicalrecords</a:t>
            </a:r>
            <a:endParaRPr lang="en-US" sz="1650"/>
          </a:p>
        </p:txBody>
      </p:sp>
      <p:sp>
        <p:nvSpPr>
          <p:cNvPr id="31" name="Shape 28"/>
          <p:cNvSpPr/>
          <p:nvPr/>
        </p:nvSpPr>
        <p:spPr>
          <a:xfrm>
            <a:off x="801410" y="6289834"/>
            <a:ext cx="13027582" cy="559475"/>
          </a:xfrm>
          <a:prstGeom prst="rect">
            <a:avLst/>
          </a:prstGeom>
          <a:solidFill>
            <a:srgbClr val="000000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2" name="Text 29"/>
          <p:cNvSpPr/>
          <p:nvPr/>
        </p:nvSpPr>
        <p:spPr>
          <a:xfrm>
            <a:off x="971431" y="6399490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 api/appointments/{id}</a:t>
            </a:r>
            <a:endParaRPr lang="en-US" sz="1650"/>
          </a:p>
        </p:txBody>
      </p:sp>
      <p:sp>
        <p:nvSpPr>
          <p:cNvPr id="33" name="Text 30"/>
          <p:cNvSpPr/>
          <p:nvPr/>
        </p:nvSpPr>
        <p:spPr>
          <a:xfrm>
            <a:off x="7489031" y="6399490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PUT api/medicalrecords/{id}</a:t>
            </a:r>
            <a:endParaRPr lang="en-US" sz="1650"/>
          </a:p>
        </p:txBody>
      </p:sp>
      <p:sp>
        <p:nvSpPr>
          <p:cNvPr id="34" name="Shape 31"/>
          <p:cNvSpPr/>
          <p:nvPr/>
        </p:nvSpPr>
        <p:spPr>
          <a:xfrm>
            <a:off x="801410" y="6849308"/>
            <a:ext cx="13027582" cy="559475"/>
          </a:xfrm>
          <a:prstGeom prst="rect">
            <a:avLst/>
          </a:prstGeom>
          <a:solidFill>
            <a:srgbClr val="FFFFFF">
              <a:alpha val="4000"/>
            </a:srgb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5" name="Text 32"/>
          <p:cNvSpPr/>
          <p:nvPr/>
        </p:nvSpPr>
        <p:spPr>
          <a:xfrm>
            <a:off x="971431" y="6958965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api/appointments/{id}</a:t>
            </a:r>
            <a:endParaRPr lang="en-US" sz="1650"/>
          </a:p>
        </p:txBody>
      </p:sp>
      <p:sp>
        <p:nvSpPr>
          <p:cNvPr id="36" name="Text 33"/>
          <p:cNvSpPr/>
          <p:nvPr/>
        </p:nvSpPr>
        <p:spPr>
          <a:xfrm>
            <a:off x="7489031" y="6958965"/>
            <a:ext cx="6169938" cy="3401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 api/medicalrecords/{id}</a:t>
            </a:r>
            <a:endParaRPr lang="en-US" sz="16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507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94046"/>
            <a:ext cx="5001935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450"/>
              </a:lnSpc>
              <a:buNone/>
            </a:pPr>
            <a:r>
              <a:rPr lang="en-US" sz="35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Authentication Workflow</a:t>
            </a:r>
            <a:endParaRPr lang="en-US" sz="3550"/>
          </a:p>
        </p:txBody>
      </p:sp>
      <p:sp>
        <p:nvSpPr>
          <p:cNvPr id="4" name="Shape 1"/>
          <p:cNvSpPr/>
          <p:nvPr/>
        </p:nvSpPr>
        <p:spPr>
          <a:xfrm>
            <a:off x="793790" y="5177552"/>
            <a:ext cx="4166116" cy="181451"/>
          </a:xfrm>
          <a:prstGeom prst="roundRect">
            <a:avLst>
              <a:gd name="adj" fmla="val 15000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651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5" name="Text 2"/>
          <p:cNvSpPr/>
          <p:nvPr/>
        </p:nvSpPr>
        <p:spPr>
          <a:xfrm>
            <a:off x="793790" y="5631180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User Login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793790" y="6023491"/>
            <a:ext cx="4166116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Validate user credentials (doctor or patient)</a:t>
            </a:r>
            <a:endParaRPr lang="en-US" sz="1400"/>
          </a:p>
        </p:txBody>
      </p:sp>
      <p:sp>
        <p:nvSpPr>
          <p:cNvPr id="7" name="Shape 4"/>
          <p:cNvSpPr/>
          <p:nvPr/>
        </p:nvSpPr>
        <p:spPr>
          <a:xfrm>
            <a:off x="5232083" y="4905375"/>
            <a:ext cx="4166116" cy="181451"/>
          </a:xfrm>
          <a:prstGeom prst="roundRect">
            <a:avLst>
              <a:gd name="adj" fmla="val 15000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651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8" name="Text 5"/>
          <p:cNvSpPr/>
          <p:nvPr/>
        </p:nvSpPr>
        <p:spPr>
          <a:xfrm>
            <a:off x="5232083" y="5359003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Token Generation</a:t>
            </a:r>
            <a:endParaRPr lang="en-US" sz="1750"/>
          </a:p>
        </p:txBody>
      </p:sp>
      <p:sp>
        <p:nvSpPr>
          <p:cNvPr id="9" name="Text 6"/>
          <p:cNvSpPr/>
          <p:nvPr/>
        </p:nvSpPr>
        <p:spPr>
          <a:xfrm>
            <a:off x="5232083" y="5751314"/>
            <a:ext cx="4166116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r>
              <a:rPr lang="en-US" sz="14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 JWT token after successful authentication</a:t>
            </a:r>
            <a:endParaRPr lang="en-US" sz="1400"/>
          </a:p>
        </p:txBody>
      </p:sp>
      <p:sp>
        <p:nvSpPr>
          <p:cNvPr id="10" name="Shape 7"/>
          <p:cNvSpPr/>
          <p:nvPr/>
        </p:nvSpPr>
        <p:spPr>
          <a:xfrm>
            <a:off x="9670375" y="4633198"/>
            <a:ext cx="4166116" cy="181451"/>
          </a:xfrm>
          <a:prstGeom prst="roundRect">
            <a:avLst>
              <a:gd name="adj" fmla="val 15000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  <a:effectLst>
            <a:outerShdw dist="16510" dir="2700000" algn="bl" rotWithShape="0">
              <a:srgbClr val="BCDBD4">
                <a:alpha val="100000"/>
              </a:srgbClr>
            </a:outerShdw>
          </a:effectLst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11" name="Text 8"/>
          <p:cNvSpPr/>
          <p:nvPr/>
        </p:nvSpPr>
        <p:spPr>
          <a:xfrm>
            <a:off x="9670375" y="5086826"/>
            <a:ext cx="2268260" cy="28348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Authorization</a:t>
            </a:r>
            <a:endParaRPr lang="en-US" sz="1750"/>
          </a:p>
        </p:txBody>
      </p:sp>
      <p:sp>
        <p:nvSpPr>
          <p:cNvPr id="12" name="Text 9"/>
          <p:cNvSpPr/>
          <p:nvPr/>
        </p:nvSpPr>
        <p:spPr>
          <a:xfrm>
            <a:off x="9670375" y="5479137"/>
            <a:ext cx="4166116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250"/>
              </a:lnSpc>
              <a:buSzTx/>
              <a:buChar char="•"/>
            </a:pPr>
            <a:r>
              <a:rPr lang="en-US" sz="14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Protected routes are enabled using authentication and authorization middleware</a:t>
            </a:r>
            <a:endParaRPr lang="en-US" sz="1400"/>
          </a:p>
        </p:txBody>
      </p:sp>
      <p:sp>
        <p:nvSpPr>
          <p:cNvPr id="13" name="Text 10"/>
          <p:cNvSpPr/>
          <p:nvPr/>
        </p:nvSpPr>
        <p:spPr>
          <a:xfrm>
            <a:off x="9670375" y="6123146"/>
            <a:ext cx="4166116" cy="5805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250"/>
              </a:lnSpc>
              <a:buSzTx/>
              <a:buChar char="•"/>
            </a:pPr>
            <a:r>
              <a:rPr lang="en-US" sz="140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JWT token is passed in request headers for secure access</a:t>
            </a:r>
            <a:endParaRPr lang="en-US" sz="1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Testing and Validation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1857256" y="25524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Testing Tools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3042880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Postman for request testing and Swagger for documentation</a:t>
            </a:r>
            <a:endParaRPr lang="en-US" sz="175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286750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5246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Authentication Tests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9937790" y="3042880"/>
            <a:ext cx="3898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Authenticated versus unauthenticated access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256002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86482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Validation Tests</a:t>
            </a:r>
            <a:endParaRPr lang="en-US" sz="2200"/>
          </a:p>
        </p:txBody>
      </p:sp>
      <p:sp>
        <p:nvSpPr>
          <p:cNvPr id="12" name="Text 6"/>
          <p:cNvSpPr/>
          <p:nvPr/>
        </p:nvSpPr>
        <p:spPr>
          <a:xfrm>
            <a:off x="9937790" y="5676900"/>
            <a:ext cx="3898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or invalid fields</a:t>
            </a:r>
            <a:endParaRPr lang="en-US" sz="175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481876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0503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50"/>
              </a:lnSpc>
              <a:buNone/>
            </a:pPr>
            <a:r>
              <a:rPr lang="en-US" sz="2200">
                <a:solidFill>
                  <a:srgbClr val="333F70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Conflict Resolution</a:t>
            </a:r>
            <a:endParaRPr lang="en-US" sz="2200"/>
          </a:p>
        </p:txBody>
      </p:sp>
      <p:sp>
        <p:nvSpPr>
          <p:cNvPr id="16" name="Text 8"/>
          <p:cNvSpPr/>
          <p:nvPr/>
        </p:nvSpPr>
        <p:spPr>
          <a:xfrm>
            <a:off x="793790" y="5495449"/>
            <a:ext cx="389870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Conflict resolution (e.g. overlapping appointments)</a:t>
            </a:r>
            <a:endParaRPr lang="en-US" sz="175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104430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093375"/>
            <a:ext cx="339328" cy="424220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93790" y="692455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333F7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Building the backend that empowers tomorrow's healthcare.</a:t>
            </a:r>
            <a:endParaRPr lang="en-US" sz="175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33"/>
  <p:tag name="AS_OS" val="Microsoft Windows NT 10.0.20348.0"/>
  <p:tag name="AS_RELEASE_DATE" val="2024.11.14"/>
  <p:tag name="AS_TITLE" val="Aspose.Slides for .NET6"/>
  <p:tag name="AS_VERSION" val="24.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893</Words>
  <Application>Microsoft Office PowerPoint</Application>
  <PresentationFormat>Custom</PresentationFormat>
  <Paragraphs>216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Roboto Medium</vt:lpstr>
      <vt:lpstr>Arial</vt:lpstr>
      <vt:lpstr>Roboto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Moamen Elsharawy</cp:lastModifiedBy>
  <cp:revision>5</cp:revision>
  <dcterms:created xsi:type="dcterms:W3CDTF">2025-05-02T15:07:14Z</dcterms:created>
  <dcterms:modified xsi:type="dcterms:W3CDTF">2025-05-02T22:22:51Z</dcterms:modified>
</cp:coreProperties>
</file>